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Algerian" panose="04020705040A02060702" pitchFamily="82" charset="0"/>
      <p:regular r:id="rId15"/>
    </p:embeddedFont>
    <p:embeddedFont>
      <p:font typeface="Overpass Light"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D2C829-2390-4B73-8210-3085E2AF4F1F}" v="1" dt="2025-07-21T18:14:19.5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swar Chintapalli" userId="9d8741318bb3a824" providerId="LiveId" clId="{3FD2C829-2390-4B73-8210-3085E2AF4F1F}"/>
    <pc:docChg chg="custSel modSld">
      <pc:chgData name="Eswar Chintapalli" userId="9d8741318bb3a824" providerId="LiveId" clId="{3FD2C829-2390-4B73-8210-3085E2AF4F1F}" dt="2025-07-21T18:15:18.662" v="39" actId="1076"/>
      <pc:docMkLst>
        <pc:docMk/>
      </pc:docMkLst>
      <pc:sldChg chg="addSp delSp modSp mod">
        <pc:chgData name="Eswar Chintapalli" userId="9d8741318bb3a824" providerId="LiveId" clId="{3FD2C829-2390-4B73-8210-3085E2AF4F1F}" dt="2025-07-21T18:15:18.662" v="39" actId="1076"/>
        <pc:sldMkLst>
          <pc:docMk/>
          <pc:sldMk cId="0" sldId="256"/>
        </pc:sldMkLst>
        <pc:spChg chg="del mod">
          <ac:chgData name="Eswar Chintapalli" userId="9d8741318bb3a824" providerId="LiveId" clId="{3FD2C829-2390-4B73-8210-3085E2AF4F1F}" dt="2025-07-21T18:14:10.603" v="2" actId="478"/>
          <ac:spMkLst>
            <pc:docMk/>
            <pc:sldMk cId="0" sldId="256"/>
            <ac:spMk id="3" creationId="{00000000-0000-0000-0000-000000000000}"/>
          </ac:spMkLst>
        </pc:spChg>
        <pc:spChg chg="add mod">
          <ac:chgData name="Eswar Chintapalli" userId="9d8741318bb3a824" providerId="LiveId" clId="{3FD2C829-2390-4B73-8210-3085E2AF4F1F}" dt="2025-07-21T18:15:18.662" v="39" actId="1076"/>
          <ac:spMkLst>
            <pc:docMk/>
            <pc:sldMk cId="0" sldId="256"/>
            <ac:spMk id="4" creationId="{D4442412-35AC-6F0B-5E2D-448AD2C2DF6B}"/>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8488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hyperlink" Target="http://IITMS.co.i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4" name="TextBox 3">
            <a:extLst>
              <a:ext uri="{FF2B5EF4-FFF2-40B4-BE49-F238E27FC236}">
                <a16:creationId xmlns:a16="http://schemas.microsoft.com/office/drawing/2014/main" id="{D4442412-35AC-6F0B-5E2D-448AD2C2DF6B}"/>
              </a:ext>
            </a:extLst>
          </p:cNvPr>
          <p:cNvSpPr txBox="1"/>
          <p:nvPr/>
        </p:nvSpPr>
        <p:spPr>
          <a:xfrm>
            <a:off x="5991726" y="3537283"/>
            <a:ext cx="8061158" cy="1508105"/>
          </a:xfrm>
          <a:prstGeom prst="rect">
            <a:avLst/>
          </a:prstGeom>
          <a:noFill/>
        </p:spPr>
        <p:txBody>
          <a:bodyPr wrap="square" rtlCol="0">
            <a:spAutoFit/>
          </a:bodyPr>
          <a:lstStyle/>
          <a:p>
            <a:r>
              <a:rPr lang="en-IN" sz="4600" dirty="0">
                <a:latin typeface="Algerian" panose="04020705040A02060702" pitchFamily="82" charset="0"/>
              </a:rPr>
              <a:t>LIBRARY MANAGEMENT SYSTEM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689491"/>
            <a:ext cx="7854315"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User Interface Snapshots</a:t>
            </a:r>
            <a:endParaRPr lang="en-US" sz="4450" dirty="0"/>
          </a:p>
        </p:txBody>
      </p:sp>
      <p:pic>
        <p:nvPicPr>
          <p:cNvPr id="3" name="Image 0" descr="preencoded.png"/>
          <p:cNvPicPr>
            <a:picLocks noChangeAspect="1"/>
          </p:cNvPicPr>
          <p:nvPr/>
        </p:nvPicPr>
        <p:blipFill>
          <a:blip r:embed="rId3"/>
          <a:stretch>
            <a:fillRect/>
          </a:stretch>
        </p:blipFill>
        <p:spPr>
          <a:xfrm>
            <a:off x="793790" y="1851898"/>
            <a:ext cx="3005495" cy="1857494"/>
          </a:xfrm>
          <a:prstGeom prst="rect">
            <a:avLst/>
          </a:prstGeom>
        </p:spPr>
      </p:pic>
      <p:sp>
        <p:nvSpPr>
          <p:cNvPr id="4" name="Text 1"/>
          <p:cNvSpPr/>
          <p:nvPr/>
        </p:nvSpPr>
        <p:spPr>
          <a:xfrm>
            <a:off x="793790" y="3992880"/>
            <a:ext cx="300549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Home Page</a:t>
            </a:r>
            <a:endParaRPr lang="en-US" sz="1750" dirty="0"/>
          </a:p>
        </p:txBody>
      </p:sp>
      <p:pic>
        <p:nvPicPr>
          <p:cNvPr id="5" name="Image 1" descr="preencoded.png"/>
          <p:cNvPicPr>
            <a:picLocks noChangeAspect="1"/>
          </p:cNvPicPr>
          <p:nvPr/>
        </p:nvPicPr>
        <p:blipFill>
          <a:blip r:embed="rId4"/>
          <a:stretch>
            <a:fillRect/>
          </a:stretch>
        </p:blipFill>
        <p:spPr>
          <a:xfrm>
            <a:off x="4139446" y="1851898"/>
            <a:ext cx="3005614" cy="1857494"/>
          </a:xfrm>
          <a:prstGeom prst="rect">
            <a:avLst/>
          </a:prstGeom>
        </p:spPr>
      </p:pic>
      <p:sp>
        <p:nvSpPr>
          <p:cNvPr id="6" name="Text 2"/>
          <p:cNvSpPr/>
          <p:nvPr/>
        </p:nvSpPr>
        <p:spPr>
          <a:xfrm>
            <a:off x="4139446" y="3992880"/>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Admin Login</a:t>
            </a:r>
            <a:endParaRPr lang="en-US" sz="1750" dirty="0"/>
          </a:p>
        </p:txBody>
      </p:sp>
      <p:pic>
        <p:nvPicPr>
          <p:cNvPr id="7" name="Image 2" descr="preencoded.png"/>
          <p:cNvPicPr>
            <a:picLocks noChangeAspect="1"/>
          </p:cNvPicPr>
          <p:nvPr/>
        </p:nvPicPr>
        <p:blipFill>
          <a:blip r:embed="rId5"/>
          <a:stretch>
            <a:fillRect/>
          </a:stretch>
        </p:blipFill>
        <p:spPr>
          <a:xfrm>
            <a:off x="7485221" y="1851898"/>
            <a:ext cx="3005614" cy="1857494"/>
          </a:xfrm>
          <a:prstGeom prst="rect">
            <a:avLst/>
          </a:prstGeom>
        </p:spPr>
      </p:pic>
      <p:sp>
        <p:nvSpPr>
          <p:cNvPr id="8" name="Text 3"/>
          <p:cNvSpPr/>
          <p:nvPr/>
        </p:nvSpPr>
        <p:spPr>
          <a:xfrm>
            <a:off x="7485221" y="3992880"/>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Admin Dashboard</a:t>
            </a:r>
            <a:endParaRPr lang="en-US" sz="1750" dirty="0"/>
          </a:p>
        </p:txBody>
      </p:sp>
      <p:pic>
        <p:nvPicPr>
          <p:cNvPr id="9" name="Image 3" descr="preencoded.png"/>
          <p:cNvPicPr>
            <a:picLocks noChangeAspect="1"/>
          </p:cNvPicPr>
          <p:nvPr/>
        </p:nvPicPr>
        <p:blipFill>
          <a:blip r:embed="rId6"/>
          <a:stretch>
            <a:fillRect/>
          </a:stretch>
        </p:blipFill>
        <p:spPr>
          <a:xfrm>
            <a:off x="10830997" y="1851898"/>
            <a:ext cx="3005614" cy="1857494"/>
          </a:xfrm>
          <a:prstGeom prst="rect">
            <a:avLst/>
          </a:prstGeom>
        </p:spPr>
      </p:pic>
      <p:sp>
        <p:nvSpPr>
          <p:cNvPr id="10" name="Text 4"/>
          <p:cNvSpPr/>
          <p:nvPr/>
        </p:nvSpPr>
        <p:spPr>
          <a:xfrm>
            <a:off x="10830997" y="3992880"/>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Add Books</a:t>
            </a:r>
            <a:endParaRPr lang="en-US" sz="1750" dirty="0"/>
          </a:p>
        </p:txBody>
      </p:sp>
      <p:pic>
        <p:nvPicPr>
          <p:cNvPr id="11" name="Image 4" descr="preencoded.png"/>
          <p:cNvPicPr>
            <a:picLocks noChangeAspect="1"/>
          </p:cNvPicPr>
          <p:nvPr/>
        </p:nvPicPr>
        <p:blipFill>
          <a:blip r:embed="rId7"/>
          <a:stretch>
            <a:fillRect/>
          </a:stretch>
        </p:blipFill>
        <p:spPr>
          <a:xfrm>
            <a:off x="793790" y="5036225"/>
            <a:ext cx="3005495" cy="1857494"/>
          </a:xfrm>
          <a:prstGeom prst="rect">
            <a:avLst/>
          </a:prstGeom>
        </p:spPr>
      </p:pic>
      <p:sp>
        <p:nvSpPr>
          <p:cNvPr id="12" name="Text 5"/>
          <p:cNvSpPr/>
          <p:nvPr/>
        </p:nvSpPr>
        <p:spPr>
          <a:xfrm>
            <a:off x="793790" y="7177207"/>
            <a:ext cx="3005495"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Student Profile Edit</a:t>
            </a:r>
            <a:endParaRPr lang="en-US" sz="1750" dirty="0"/>
          </a:p>
        </p:txBody>
      </p:sp>
      <p:pic>
        <p:nvPicPr>
          <p:cNvPr id="13" name="Image 5" descr="preencoded.png"/>
          <p:cNvPicPr>
            <a:picLocks noChangeAspect="1"/>
          </p:cNvPicPr>
          <p:nvPr/>
        </p:nvPicPr>
        <p:blipFill>
          <a:blip r:embed="rId8"/>
          <a:stretch>
            <a:fillRect/>
          </a:stretch>
        </p:blipFill>
        <p:spPr>
          <a:xfrm>
            <a:off x="4139446" y="5036225"/>
            <a:ext cx="3005614" cy="1857494"/>
          </a:xfrm>
          <a:prstGeom prst="rect">
            <a:avLst/>
          </a:prstGeom>
        </p:spPr>
      </p:pic>
      <p:sp>
        <p:nvSpPr>
          <p:cNvPr id="14" name="Text 6"/>
          <p:cNvSpPr/>
          <p:nvPr/>
        </p:nvSpPr>
        <p:spPr>
          <a:xfrm>
            <a:off x="4139446" y="7177207"/>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Books List Display</a:t>
            </a:r>
            <a:endParaRPr lang="en-US" sz="1750" dirty="0"/>
          </a:p>
        </p:txBody>
      </p:sp>
      <p:pic>
        <p:nvPicPr>
          <p:cNvPr id="15" name="Image 6" descr="preencoded.png"/>
          <p:cNvPicPr>
            <a:picLocks noChangeAspect="1"/>
          </p:cNvPicPr>
          <p:nvPr/>
        </p:nvPicPr>
        <p:blipFill>
          <a:blip r:embed="rId9"/>
          <a:stretch>
            <a:fillRect/>
          </a:stretch>
        </p:blipFill>
        <p:spPr>
          <a:xfrm>
            <a:off x="7485221" y="5036225"/>
            <a:ext cx="3005614" cy="1857494"/>
          </a:xfrm>
          <a:prstGeom prst="rect">
            <a:avLst/>
          </a:prstGeom>
        </p:spPr>
      </p:pic>
      <p:sp>
        <p:nvSpPr>
          <p:cNvPr id="16" name="Text 7"/>
          <p:cNvSpPr/>
          <p:nvPr/>
        </p:nvSpPr>
        <p:spPr>
          <a:xfrm>
            <a:off x="7485221" y="7177207"/>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Student Registration</a:t>
            </a:r>
            <a:endParaRPr lang="en-US" sz="1750" dirty="0"/>
          </a:p>
        </p:txBody>
      </p:sp>
      <p:pic>
        <p:nvPicPr>
          <p:cNvPr id="17" name="Image 7" descr="preencoded.png"/>
          <p:cNvPicPr>
            <a:picLocks noChangeAspect="1"/>
          </p:cNvPicPr>
          <p:nvPr/>
        </p:nvPicPr>
        <p:blipFill>
          <a:blip r:embed="rId10"/>
          <a:stretch>
            <a:fillRect/>
          </a:stretch>
        </p:blipFill>
        <p:spPr>
          <a:xfrm>
            <a:off x="10830997" y="5036225"/>
            <a:ext cx="3005614" cy="1857494"/>
          </a:xfrm>
          <a:prstGeom prst="rect">
            <a:avLst/>
          </a:prstGeom>
        </p:spPr>
      </p:pic>
      <p:sp>
        <p:nvSpPr>
          <p:cNvPr id="18" name="Text 8"/>
          <p:cNvSpPr/>
          <p:nvPr/>
        </p:nvSpPr>
        <p:spPr>
          <a:xfrm>
            <a:off x="10830997" y="7177207"/>
            <a:ext cx="3005614"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Password Change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86068"/>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Conclusion</a:t>
            </a:r>
            <a:endParaRPr lang="en-US" sz="4450" dirty="0"/>
          </a:p>
        </p:txBody>
      </p:sp>
      <p:sp>
        <p:nvSpPr>
          <p:cNvPr id="4" name="Shape 1"/>
          <p:cNvSpPr/>
          <p:nvPr/>
        </p:nvSpPr>
        <p:spPr>
          <a:xfrm>
            <a:off x="793790" y="5090160"/>
            <a:ext cx="510302" cy="510302"/>
          </a:xfrm>
          <a:prstGeom prst="roundRect">
            <a:avLst>
              <a:gd name="adj" fmla="val 18669"/>
            </a:avLst>
          </a:prstGeom>
          <a:solidFill>
            <a:srgbClr val="DDEEE6"/>
          </a:solidFill>
          <a:ln w="7620">
            <a:solidFill>
              <a:srgbClr val="C3D4CC"/>
            </a:solidFill>
            <a:prstDash val="solid"/>
          </a:ln>
        </p:spPr>
      </p:sp>
      <p:sp>
        <p:nvSpPr>
          <p:cNvPr id="5" name="Text 2"/>
          <p:cNvSpPr/>
          <p:nvPr/>
        </p:nvSpPr>
        <p:spPr>
          <a:xfrm>
            <a:off x="1530906" y="5090160"/>
            <a:ext cx="4174331"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Efficient and User-Friendly</a:t>
            </a:r>
            <a:endParaRPr lang="en-US" sz="2200" dirty="0"/>
          </a:p>
        </p:txBody>
      </p:sp>
      <p:sp>
        <p:nvSpPr>
          <p:cNvPr id="6" name="Text 3"/>
          <p:cNvSpPr/>
          <p:nvPr/>
        </p:nvSpPr>
        <p:spPr>
          <a:xfrm>
            <a:off x="1530906" y="5580578"/>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Module supporting both admins and students</a:t>
            </a:r>
            <a:endParaRPr lang="en-US" sz="1750" dirty="0"/>
          </a:p>
        </p:txBody>
      </p:sp>
      <p:sp>
        <p:nvSpPr>
          <p:cNvPr id="7" name="Shape 4"/>
          <p:cNvSpPr/>
          <p:nvPr/>
        </p:nvSpPr>
        <p:spPr>
          <a:xfrm>
            <a:off x="7428667" y="5090160"/>
            <a:ext cx="510302" cy="510302"/>
          </a:xfrm>
          <a:prstGeom prst="roundRect">
            <a:avLst>
              <a:gd name="adj" fmla="val 18669"/>
            </a:avLst>
          </a:prstGeom>
          <a:solidFill>
            <a:srgbClr val="DDEEE6"/>
          </a:solidFill>
          <a:ln w="7620">
            <a:solidFill>
              <a:srgbClr val="C3D4CC"/>
            </a:solidFill>
            <a:prstDash val="solid"/>
          </a:ln>
        </p:spPr>
      </p:sp>
      <p:sp>
        <p:nvSpPr>
          <p:cNvPr id="8" name="Text 5"/>
          <p:cNvSpPr/>
          <p:nvPr/>
        </p:nvSpPr>
        <p:spPr>
          <a:xfrm>
            <a:off x="8165783" y="5090160"/>
            <a:ext cx="492192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Promotes Library Responsibility</a:t>
            </a:r>
            <a:endParaRPr lang="en-US" sz="2200" dirty="0"/>
          </a:p>
        </p:txBody>
      </p:sp>
      <p:sp>
        <p:nvSpPr>
          <p:cNvPr id="9" name="Text 6"/>
          <p:cNvSpPr/>
          <p:nvPr/>
        </p:nvSpPr>
        <p:spPr>
          <a:xfrm>
            <a:off x="8165783" y="5580578"/>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Encourages timely returns and fine transparency</a:t>
            </a:r>
            <a:endParaRPr lang="en-US" sz="1750" dirty="0"/>
          </a:p>
        </p:txBody>
      </p:sp>
      <p:sp>
        <p:nvSpPr>
          <p:cNvPr id="10" name="Shape 7"/>
          <p:cNvSpPr/>
          <p:nvPr/>
        </p:nvSpPr>
        <p:spPr>
          <a:xfrm>
            <a:off x="793790" y="6425446"/>
            <a:ext cx="510302" cy="510302"/>
          </a:xfrm>
          <a:prstGeom prst="roundRect">
            <a:avLst>
              <a:gd name="adj" fmla="val 18669"/>
            </a:avLst>
          </a:prstGeom>
          <a:solidFill>
            <a:srgbClr val="DDEEE6"/>
          </a:solidFill>
          <a:ln w="7620">
            <a:solidFill>
              <a:srgbClr val="C3D4CC"/>
            </a:solidFill>
            <a:prstDash val="solid"/>
          </a:ln>
        </p:spPr>
      </p:sp>
      <p:sp>
        <p:nvSpPr>
          <p:cNvPr id="11" name="Text 8"/>
          <p:cNvSpPr/>
          <p:nvPr/>
        </p:nvSpPr>
        <p:spPr>
          <a:xfrm>
            <a:off x="1530906" y="6425446"/>
            <a:ext cx="3188851"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Secure and Scalable</a:t>
            </a:r>
            <a:endParaRPr lang="en-US" sz="2200" dirty="0"/>
          </a:p>
        </p:txBody>
      </p:sp>
      <p:sp>
        <p:nvSpPr>
          <p:cNvPr id="12" name="Text 9"/>
          <p:cNvSpPr/>
          <p:nvPr/>
        </p:nvSpPr>
        <p:spPr>
          <a:xfrm>
            <a:off x="1530906" y="6915864"/>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Built for growth and data protection</a:t>
            </a:r>
            <a:endParaRPr lang="en-US" sz="1750" dirty="0"/>
          </a:p>
        </p:txBody>
      </p:sp>
      <p:sp>
        <p:nvSpPr>
          <p:cNvPr id="13" name="Shape 10"/>
          <p:cNvSpPr/>
          <p:nvPr/>
        </p:nvSpPr>
        <p:spPr>
          <a:xfrm>
            <a:off x="7428667" y="6425446"/>
            <a:ext cx="510302" cy="510302"/>
          </a:xfrm>
          <a:prstGeom prst="roundRect">
            <a:avLst>
              <a:gd name="adj" fmla="val 18669"/>
            </a:avLst>
          </a:prstGeom>
          <a:solidFill>
            <a:srgbClr val="DDEEE6"/>
          </a:solidFill>
          <a:ln w="7620">
            <a:solidFill>
              <a:srgbClr val="C3D4CC"/>
            </a:solidFill>
            <a:prstDash val="solid"/>
          </a:ln>
        </p:spPr>
      </p:sp>
      <p:sp>
        <p:nvSpPr>
          <p:cNvPr id="14" name="Text 11"/>
          <p:cNvSpPr/>
          <p:nvPr/>
        </p:nvSpPr>
        <p:spPr>
          <a:xfrm>
            <a:off x="8165783" y="6425446"/>
            <a:ext cx="3301603"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Maintainable System</a:t>
            </a:r>
            <a:endParaRPr lang="en-US" sz="2200" dirty="0"/>
          </a:p>
        </p:txBody>
      </p:sp>
      <p:sp>
        <p:nvSpPr>
          <p:cNvPr id="15" name="Text 12"/>
          <p:cNvSpPr/>
          <p:nvPr/>
        </p:nvSpPr>
        <p:spPr>
          <a:xfrm>
            <a:off x="8165783" y="6915864"/>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Easy to update and manage</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96668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References</a:t>
            </a:r>
            <a:endParaRPr lang="en-US" sz="4450" dirty="0"/>
          </a:p>
        </p:txBody>
      </p:sp>
      <p:sp>
        <p:nvSpPr>
          <p:cNvPr id="4" name="Text 1"/>
          <p:cNvSpPr/>
          <p:nvPr/>
        </p:nvSpPr>
        <p:spPr>
          <a:xfrm>
            <a:off x="793790" y="4015621"/>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GeeksforGeeks</a:t>
            </a:r>
            <a:endParaRPr lang="en-US" sz="1750" dirty="0"/>
          </a:p>
        </p:txBody>
      </p:sp>
      <p:sp>
        <p:nvSpPr>
          <p:cNvPr id="5" name="Text 2"/>
          <p:cNvSpPr/>
          <p:nvPr/>
        </p:nvSpPr>
        <p:spPr>
          <a:xfrm>
            <a:off x="793790" y="4457819"/>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u="sng" dirty="0">
                <a:solidFill>
                  <a:srgbClr val="224435"/>
                </a:solidFill>
                <a:latin typeface="Overpass Light" pitchFamily="34" charset="0"/>
                <a:ea typeface="Overpass Light" pitchFamily="34" charset="-122"/>
                <a:cs typeface="Overpass Light" pitchFamily="34" charset="-120"/>
                <a:hlinkClick r:id="rId4">
                  <a:extLst>
                    <a:ext uri="{A12FA001-AC4F-418D-AE19-62706E023703}">
                      <ahyp:hlinkClr xmlns:ahyp="http://schemas.microsoft.com/office/drawing/2018/hyperlinkcolor" val="tx"/>
                    </a:ext>
                  </a:extLst>
                </a:hlinkClick>
              </a:rPr>
              <a:t>IITMS.co.in</a:t>
            </a:r>
            <a:endParaRPr lang="en-US" sz="1750" dirty="0"/>
          </a:p>
        </p:txBody>
      </p:sp>
      <p:sp>
        <p:nvSpPr>
          <p:cNvPr id="6" name="Text 3"/>
          <p:cNvSpPr/>
          <p:nvPr/>
        </p:nvSpPr>
        <p:spPr>
          <a:xfrm>
            <a:off x="793790" y="4900017"/>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Google Drive document link</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83556"/>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Abstract</a:t>
            </a:r>
            <a:endParaRPr lang="en-US" sz="4450" dirty="0"/>
          </a:p>
        </p:txBody>
      </p:sp>
      <p:sp>
        <p:nvSpPr>
          <p:cNvPr id="4" name="Shape 1"/>
          <p:cNvSpPr/>
          <p:nvPr/>
        </p:nvSpPr>
        <p:spPr>
          <a:xfrm>
            <a:off x="793790" y="4732496"/>
            <a:ext cx="4196358" cy="2648783"/>
          </a:xfrm>
          <a:prstGeom prst="roundRect">
            <a:avLst>
              <a:gd name="adj" fmla="val 3597"/>
            </a:avLst>
          </a:prstGeom>
          <a:solidFill>
            <a:srgbClr val="DDEEE6"/>
          </a:solidFill>
          <a:ln w="7620">
            <a:solidFill>
              <a:srgbClr val="C3D4CC"/>
            </a:solidFill>
            <a:prstDash val="solid"/>
          </a:ln>
        </p:spPr>
      </p:sp>
      <p:sp>
        <p:nvSpPr>
          <p:cNvPr id="5" name="Text 2"/>
          <p:cNvSpPr/>
          <p:nvPr/>
        </p:nvSpPr>
        <p:spPr>
          <a:xfrm>
            <a:off x="1028224" y="496693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Technology Stack</a:t>
            </a:r>
            <a:endParaRPr lang="en-US" sz="2200" dirty="0"/>
          </a:p>
        </p:txBody>
      </p:sp>
      <p:sp>
        <p:nvSpPr>
          <p:cNvPr id="6" name="Text 3"/>
          <p:cNvSpPr/>
          <p:nvPr/>
        </p:nvSpPr>
        <p:spPr>
          <a:xfrm>
            <a:off x="1028224" y="5457349"/>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Frontend built with HTML, backend powered by Django.</a:t>
            </a:r>
            <a:endParaRPr lang="en-US" sz="1750" dirty="0"/>
          </a:p>
        </p:txBody>
      </p:sp>
      <p:sp>
        <p:nvSpPr>
          <p:cNvPr id="7" name="Shape 4"/>
          <p:cNvSpPr/>
          <p:nvPr/>
        </p:nvSpPr>
        <p:spPr>
          <a:xfrm>
            <a:off x="5216962" y="4732496"/>
            <a:ext cx="4196358" cy="2648783"/>
          </a:xfrm>
          <a:prstGeom prst="roundRect">
            <a:avLst>
              <a:gd name="adj" fmla="val 3597"/>
            </a:avLst>
          </a:prstGeom>
          <a:solidFill>
            <a:srgbClr val="DDEEE6"/>
          </a:solidFill>
          <a:ln w="7620">
            <a:solidFill>
              <a:srgbClr val="C3D4CC"/>
            </a:solidFill>
            <a:prstDash val="solid"/>
          </a:ln>
        </p:spPr>
      </p:sp>
      <p:sp>
        <p:nvSpPr>
          <p:cNvPr id="8" name="Text 5"/>
          <p:cNvSpPr/>
          <p:nvPr/>
        </p:nvSpPr>
        <p:spPr>
          <a:xfrm>
            <a:off x="5451396" y="4966930"/>
            <a:ext cx="3113484"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Core Functionalities</a:t>
            </a:r>
            <a:endParaRPr lang="en-US" sz="2200" dirty="0"/>
          </a:p>
        </p:txBody>
      </p:sp>
      <p:sp>
        <p:nvSpPr>
          <p:cNvPr id="9" name="Text 6"/>
          <p:cNvSpPr/>
          <p:nvPr/>
        </p:nvSpPr>
        <p:spPr>
          <a:xfrm>
            <a:off x="5451396" y="5457349"/>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Book cataloging</a:t>
            </a:r>
            <a:endParaRPr lang="en-US" sz="1750" dirty="0"/>
          </a:p>
        </p:txBody>
      </p:sp>
      <p:sp>
        <p:nvSpPr>
          <p:cNvPr id="10" name="Text 7"/>
          <p:cNvSpPr/>
          <p:nvPr/>
        </p:nvSpPr>
        <p:spPr>
          <a:xfrm>
            <a:off x="5451396" y="5899547"/>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Membership handling</a:t>
            </a:r>
            <a:endParaRPr lang="en-US" sz="1750" dirty="0"/>
          </a:p>
        </p:txBody>
      </p:sp>
      <p:sp>
        <p:nvSpPr>
          <p:cNvPr id="11" name="Text 8"/>
          <p:cNvSpPr/>
          <p:nvPr/>
        </p:nvSpPr>
        <p:spPr>
          <a:xfrm>
            <a:off x="5451396" y="6341745"/>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Borrow and return books</a:t>
            </a:r>
            <a:endParaRPr lang="en-US" sz="1750" dirty="0"/>
          </a:p>
        </p:txBody>
      </p:sp>
      <p:sp>
        <p:nvSpPr>
          <p:cNvPr id="12" name="Text 9"/>
          <p:cNvSpPr/>
          <p:nvPr/>
        </p:nvSpPr>
        <p:spPr>
          <a:xfrm>
            <a:off x="5451396" y="6783943"/>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Generate reports</a:t>
            </a:r>
            <a:endParaRPr lang="en-US" sz="1750" dirty="0"/>
          </a:p>
        </p:txBody>
      </p:sp>
      <p:sp>
        <p:nvSpPr>
          <p:cNvPr id="13" name="Shape 10"/>
          <p:cNvSpPr/>
          <p:nvPr/>
        </p:nvSpPr>
        <p:spPr>
          <a:xfrm>
            <a:off x="9640133" y="4732496"/>
            <a:ext cx="4196358" cy="2648783"/>
          </a:xfrm>
          <a:prstGeom prst="roundRect">
            <a:avLst>
              <a:gd name="adj" fmla="val 3597"/>
            </a:avLst>
          </a:prstGeom>
          <a:solidFill>
            <a:srgbClr val="DDEEE6"/>
          </a:solidFill>
          <a:ln w="7620">
            <a:solidFill>
              <a:srgbClr val="C3D4CC"/>
            </a:solidFill>
            <a:prstDash val="solid"/>
          </a:ln>
        </p:spPr>
      </p:sp>
      <p:sp>
        <p:nvSpPr>
          <p:cNvPr id="14" name="Text 11"/>
          <p:cNvSpPr/>
          <p:nvPr/>
        </p:nvSpPr>
        <p:spPr>
          <a:xfrm>
            <a:off x="9874568" y="496693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Features</a:t>
            </a:r>
            <a:endParaRPr lang="en-US" sz="2200" dirty="0"/>
          </a:p>
        </p:txBody>
      </p:sp>
      <p:sp>
        <p:nvSpPr>
          <p:cNvPr id="15" name="Text 12"/>
          <p:cNvSpPr/>
          <p:nvPr/>
        </p:nvSpPr>
        <p:spPr>
          <a:xfrm>
            <a:off x="9874568" y="5457349"/>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Responsive web design</a:t>
            </a:r>
            <a:endParaRPr lang="en-US" sz="1750" dirty="0"/>
          </a:p>
        </p:txBody>
      </p:sp>
      <p:sp>
        <p:nvSpPr>
          <p:cNvPr id="16" name="Text 13"/>
          <p:cNvSpPr/>
          <p:nvPr/>
        </p:nvSpPr>
        <p:spPr>
          <a:xfrm>
            <a:off x="9874568" y="5899547"/>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Django ORM and authentication</a:t>
            </a:r>
            <a:endParaRPr lang="en-US" sz="1750" dirty="0"/>
          </a:p>
        </p:txBody>
      </p:sp>
      <p:sp>
        <p:nvSpPr>
          <p:cNvPr id="17" name="Text 14"/>
          <p:cNvSpPr/>
          <p:nvPr/>
        </p:nvSpPr>
        <p:spPr>
          <a:xfrm>
            <a:off x="9874568" y="6341745"/>
            <a:ext cx="372749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Comprehensive admin panel</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669613"/>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Introduction</a:t>
            </a:r>
            <a:endParaRPr lang="en-US" sz="4450" dirty="0"/>
          </a:p>
        </p:txBody>
      </p:sp>
      <p:sp>
        <p:nvSpPr>
          <p:cNvPr id="3" name="Text 1"/>
          <p:cNvSpPr/>
          <p:nvPr/>
        </p:nvSpPr>
        <p:spPr>
          <a:xfrm>
            <a:off x="793790" y="2718554"/>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The Library Management System (LMS) is designed to simplify and digitize everyday library operations. Built using HTML for the frontend and Django for the backend, it allows administrators to manage books, assign them to students, and track fines, while students can browse the catalog, borrow or return books, and view their fine details. This system aims to create an efficient, user-friendly, and transparent library experience for both users and administrators.</a:t>
            </a:r>
            <a:endParaRPr lang="en-US" sz="1750" dirty="0"/>
          </a:p>
        </p:txBody>
      </p:sp>
      <p:sp>
        <p:nvSpPr>
          <p:cNvPr id="4" name="Text 2"/>
          <p:cNvSpPr/>
          <p:nvPr/>
        </p:nvSpPr>
        <p:spPr>
          <a:xfrm>
            <a:off x="793790" y="4652129"/>
            <a:ext cx="2946202" cy="354330"/>
          </a:xfrm>
          <a:prstGeom prst="rect">
            <a:avLst/>
          </a:prstGeom>
          <a:noFill/>
          <a:ln/>
        </p:spPr>
        <p:txBody>
          <a:bodyPr wrap="non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Admin Capabilities</a:t>
            </a:r>
            <a:endParaRPr lang="en-US" sz="2200" dirty="0"/>
          </a:p>
        </p:txBody>
      </p:sp>
      <p:sp>
        <p:nvSpPr>
          <p:cNvPr id="5" name="Text 3"/>
          <p:cNvSpPr/>
          <p:nvPr/>
        </p:nvSpPr>
        <p:spPr>
          <a:xfrm>
            <a:off x="793790" y="523327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Add, update, delete books</a:t>
            </a:r>
            <a:endParaRPr lang="en-US" sz="1750" dirty="0"/>
          </a:p>
        </p:txBody>
      </p:sp>
      <p:sp>
        <p:nvSpPr>
          <p:cNvPr id="6" name="Text 4"/>
          <p:cNvSpPr/>
          <p:nvPr/>
        </p:nvSpPr>
        <p:spPr>
          <a:xfrm>
            <a:off x="793790" y="567547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Assign books to users</a:t>
            </a:r>
            <a:endParaRPr lang="en-US" sz="1750" dirty="0"/>
          </a:p>
        </p:txBody>
      </p:sp>
      <p:sp>
        <p:nvSpPr>
          <p:cNvPr id="7" name="Text 5"/>
          <p:cNvSpPr/>
          <p:nvPr/>
        </p:nvSpPr>
        <p:spPr>
          <a:xfrm>
            <a:off x="793790" y="61176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Manage fines and penalties</a:t>
            </a:r>
            <a:endParaRPr lang="en-US" sz="1750" dirty="0"/>
          </a:p>
        </p:txBody>
      </p:sp>
      <p:sp>
        <p:nvSpPr>
          <p:cNvPr id="8" name="Text 6"/>
          <p:cNvSpPr/>
          <p:nvPr/>
        </p:nvSpPr>
        <p:spPr>
          <a:xfrm>
            <a:off x="7599521" y="465212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Student Features</a:t>
            </a:r>
            <a:endParaRPr lang="en-US" sz="2200" dirty="0"/>
          </a:p>
        </p:txBody>
      </p:sp>
      <p:sp>
        <p:nvSpPr>
          <p:cNvPr id="9" name="Text 7"/>
          <p:cNvSpPr/>
          <p:nvPr/>
        </p:nvSpPr>
        <p:spPr>
          <a:xfrm>
            <a:off x="7599521" y="523327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Browse and search book catalog</a:t>
            </a:r>
            <a:endParaRPr lang="en-US" sz="1750" dirty="0"/>
          </a:p>
        </p:txBody>
      </p:sp>
      <p:sp>
        <p:nvSpPr>
          <p:cNvPr id="10" name="Text 8"/>
          <p:cNvSpPr/>
          <p:nvPr/>
        </p:nvSpPr>
        <p:spPr>
          <a:xfrm>
            <a:off x="7599521" y="567547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View and track fine history</a:t>
            </a:r>
            <a:endParaRPr lang="en-US" sz="1750" dirty="0"/>
          </a:p>
        </p:txBody>
      </p:sp>
      <p:sp>
        <p:nvSpPr>
          <p:cNvPr id="11" name="Text 9"/>
          <p:cNvSpPr/>
          <p:nvPr/>
        </p:nvSpPr>
        <p:spPr>
          <a:xfrm>
            <a:off x="7599521" y="61176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B4E4E"/>
                </a:solidFill>
                <a:latin typeface="Overpass Light" pitchFamily="34" charset="0"/>
                <a:ea typeface="Overpass Light" pitchFamily="34" charset="-122"/>
                <a:cs typeface="Overpass Light" pitchFamily="34" charset="-120"/>
              </a:rPr>
              <a:t>Access user-friendly interface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3741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Objectives</a:t>
            </a:r>
            <a:endParaRPr lang="en-US" sz="4450" dirty="0"/>
          </a:p>
        </p:txBody>
      </p:sp>
      <p:sp>
        <p:nvSpPr>
          <p:cNvPr id="4" name="Shape 1"/>
          <p:cNvSpPr/>
          <p:nvPr/>
        </p:nvSpPr>
        <p:spPr>
          <a:xfrm>
            <a:off x="793790" y="3186351"/>
            <a:ext cx="170021" cy="354330"/>
          </a:xfrm>
          <a:prstGeom prst="roundRect">
            <a:avLst>
              <a:gd name="adj" fmla="val 56033"/>
            </a:avLst>
          </a:prstGeom>
          <a:solidFill>
            <a:srgbClr val="DDEEE6"/>
          </a:solidFill>
          <a:ln w="7620">
            <a:solidFill>
              <a:srgbClr val="C3D4CC"/>
            </a:solidFill>
            <a:prstDash val="solid"/>
          </a:ln>
        </p:spPr>
      </p:sp>
      <p:sp>
        <p:nvSpPr>
          <p:cNvPr id="5" name="Text 2"/>
          <p:cNvSpPr/>
          <p:nvPr/>
        </p:nvSpPr>
        <p:spPr>
          <a:xfrm>
            <a:off x="1303973" y="3186351"/>
            <a:ext cx="4397097"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Efficient Book Management</a:t>
            </a:r>
            <a:endParaRPr lang="en-US" sz="2200" dirty="0"/>
          </a:p>
        </p:txBody>
      </p:sp>
      <p:sp>
        <p:nvSpPr>
          <p:cNvPr id="6" name="Shape 3"/>
          <p:cNvSpPr/>
          <p:nvPr/>
        </p:nvSpPr>
        <p:spPr>
          <a:xfrm>
            <a:off x="1133951" y="3767495"/>
            <a:ext cx="170021" cy="354330"/>
          </a:xfrm>
          <a:prstGeom prst="roundRect">
            <a:avLst>
              <a:gd name="adj" fmla="val 56033"/>
            </a:avLst>
          </a:prstGeom>
          <a:solidFill>
            <a:srgbClr val="DDEEE6"/>
          </a:solidFill>
          <a:ln w="7620">
            <a:solidFill>
              <a:srgbClr val="C3D4CC"/>
            </a:solidFill>
            <a:prstDash val="solid"/>
          </a:ln>
        </p:spPr>
      </p:sp>
      <p:sp>
        <p:nvSpPr>
          <p:cNvPr id="7" name="Text 4"/>
          <p:cNvSpPr/>
          <p:nvPr/>
        </p:nvSpPr>
        <p:spPr>
          <a:xfrm>
            <a:off x="1644134" y="3767495"/>
            <a:ext cx="4679037"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Streamlined Book Assignment</a:t>
            </a:r>
            <a:endParaRPr lang="en-US" sz="2200" dirty="0"/>
          </a:p>
        </p:txBody>
      </p:sp>
      <p:sp>
        <p:nvSpPr>
          <p:cNvPr id="8" name="Shape 5"/>
          <p:cNvSpPr/>
          <p:nvPr/>
        </p:nvSpPr>
        <p:spPr>
          <a:xfrm>
            <a:off x="1474232" y="4348639"/>
            <a:ext cx="170021" cy="354330"/>
          </a:xfrm>
          <a:prstGeom prst="roundRect">
            <a:avLst>
              <a:gd name="adj" fmla="val 56033"/>
            </a:avLst>
          </a:prstGeom>
          <a:solidFill>
            <a:srgbClr val="DDEEE6"/>
          </a:solidFill>
          <a:ln w="7620">
            <a:solidFill>
              <a:srgbClr val="C3D4CC"/>
            </a:solidFill>
            <a:prstDash val="solid"/>
          </a:ln>
        </p:spPr>
      </p:sp>
      <p:sp>
        <p:nvSpPr>
          <p:cNvPr id="9" name="Text 6"/>
          <p:cNvSpPr/>
          <p:nvPr/>
        </p:nvSpPr>
        <p:spPr>
          <a:xfrm>
            <a:off x="1984415" y="4348639"/>
            <a:ext cx="4838819"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Transparent Fine Management</a:t>
            </a:r>
            <a:endParaRPr lang="en-US" sz="2200" dirty="0"/>
          </a:p>
        </p:txBody>
      </p:sp>
      <p:sp>
        <p:nvSpPr>
          <p:cNvPr id="10" name="Shape 7"/>
          <p:cNvSpPr/>
          <p:nvPr/>
        </p:nvSpPr>
        <p:spPr>
          <a:xfrm>
            <a:off x="1814513" y="4929783"/>
            <a:ext cx="170021" cy="354330"/>
          </a:xfrm>
          <a:prstGeom prst="roundRect">
            <a:avLst>
              <a:gd name="adj" fmla="val 56033"/>
            </a:avLst>
          </a:prstGeom>
          <a:solidFill>
            <a:srgbClr val="DDEEE6"/>
          </a:solidFill>
          <a:ln w="7620">
            <a:solidFill>
              <a:srgbClr val="C3D4CC"/>
            </a:solidFill>
            <a:prstDash val="solid"/>
          </a:ln>
        </p:spPr>
      </p:sp>
      <p:sp>
        <p:nvSpPr>
          <p:cNvPr id="11" name="Text 8"/>
          <p:cNvSpPr/>
          <p:nvPr/>
        </p:nvSpPr>
        <p:spPr>
          <a:xfrm>
            <a:off x="2324695" y="4929783"/>
            <a:ext cx="4044077"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Accessible Book Browsing</a:t>
            </a:r>
            <a:endParaRPr lang="en-US" sz="2200" dirty="0"/>
          </a:p>
        </p:txBody>
      </p:sp>
      <p:sp>
        <p:nvSpPr>
          <p:cNvPr id="12" name="Shape 9"/>
          <p:cNvSpPr/>
          <p:nvPr/>
        </p:nvSpPr>
        <p:spPr>
          <a:xfrm>
            <a:off x="1474232" y="5510927"/>
            <a:ext cx="170021" cy="354330"/>
          </a:xfrm>
          <a:prstGeom prst="roundRect">
            <a:avLst>
              <a:gd name="adj" fmla="val 56033"/>
            </a:avLst>
          </a:prstGeom>
          <a:solidFill>
            <a:srgbClr val="DDEEE6"/>
          </a:solidFill>
          <a:ln w="7620">
            <a:solidFill>
              <a:srgbClr val="C3D4CC"/>
            </a:solidFill>
            <a:prstDash val="solid"/>
          </a:ln>
        </p:spPr>
      </p:sp>
      <p:sp>
        <p:nvSpPr>
          <p:cNvPr id="13" name="Text 10"/>
          <p:cNvSpPr/>
          <p:nvPr/>
        </p:nvSpPr>
        <p:spPr>
          <a:xfrm>
            <a:off x="1984415" y="5510927"/>
            <a:ext cx="3494008"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Clear Fine Information</a:t>
            </a:r>
            <a:endParaRPr lang="en-US"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84997"/>
            <a:ext cx="7874794"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Functional Requirements</a:t>
            </a:r>
            <a:endParaRPr lang="en-US" sz="4450" dirty="0"/>
          </a:p>
        </p:txBody>
      </p:sp>
      <p:sp>
        <p:nvSpPr>
          <p:cNvPr id="3" name="Shape 1"/>
          <p:cNvSpPr/>
          <p:nvPr/>
        </p:nvSpPr>
        <p:spPr>
          <a:xfrm>
            <a:off x="793790" y="3302556"/>
            <a:ext cx="510302" cy="510302"/>
          </a:xfrm>
          <a:prstGeom prst="roundRect">
            <a:avLst>
              <a:gd name="adj" fmla="val 18669"/>
            </a:avLst>
          </a:prstGeom>
          <a:solidFill>
            <a:srgbClr val="DDEEE6"/>
          </a:solidFill>
          <a:ln w="7620">
            <a:solidFill>
              <a:srgbClr val="C3D4CC"/>
            </a:solidFill>
            <a:prstDash val="solid"/>
          </a:ln>
        </p:spPr>
      </p:sp>
      <p:pic>
        <p:nvPicPr>
          <p:cNvPr id="4" name="Image 0" descr="preencoded.png"/>
          <p:cNvPicPr>
            <a:picLocks noChangeAspect="1"/>
          </p:cNvPicPr>
          <p:nvPr/>
        </p:nvPicPr>
        <p:blipFill>
          <a:blip r:embed="rId3"/>
          <a:stretch>
            <a:fillRect/>
          </a:stretch>
        </p:blipFill>
        <p:spPr>
          <a:xfrm>
            <a:off x="878860" y="3345061"/>
            <a:ext cx="340162" cy="425291"/>
          </a:xfrm>
          <a:prstGeom prst="rect">
            <a:avLst/>
          </a:prstGeom>
        </p:spPr>
      </p:pic>
      <p:sp>
        <p:nvSpPr>
          <p:cNvPr id="5" name="Text 2"/>
          <p:cNvSpPr/>
          <p:nvPr/>
        </p:nvSpPr>
        <p:spPr>
          <a:xfrm>
            <a:off x="1530906" y="3302556"/>
            <a:ext cx="300037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Book Management</a:t>
            </a:r>
            <a:endParaRPr lang="en-US" sz="2200" dirty="0"/>
          </a:p>
        </p:txBody>
      </p:sp>
      <p:sp>
        <p:nvSpPr>
          <p:cNvPr id="6" name="Text 3"/>
          <p:cNvSpPr/>
          <p:nvPr/>
        </p:nvSpPr>
        <p:spPr>
          <a:xfrm>
            <a:off x="1530906" y="3792974"/>
            <a:ext cx="3459242"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Maintain catalog, update book records</a:t>
            </a:r>
            <a:endParaRPr lang="en-US" sz="1750" dirty="0"/>
          </a:p>
        </p:txBody>
      </p:sp>
      <p:sp>
        <p:nvSpPr>
          <p:cNvPr id="7" name="Shape 4"/>
          <p:cNvSpPr/>
          <p:nvPr/>
        </p:nvSpPr>
        <p:spPr>
          <a:xfrm>
            <a:off x="5216962" y="3302556"/>
            <a:ext cx="510302" cy="510302"/>
          </a:xfrm>
          <a:prstGeom prst="roundRect">
            <a:avLst>
              <a:gd name="adj" fmla="val 18669"/>
            </a:avLst>
          </a:prstGeom>
          <a:solidFill>
            <a:srgbClr val="DDEEE6"/>
          </a:solidFill>
          <a:ln w="7620">
            <a:solidFill>
              <a:srgbClr val="C3D4CC"/>
            </a:solidFill>
            <a:prstDash val="solid"/>
          </a:ln>
        </p:spPr>
      </p:sp>
      <p:pic>
        <p:nvPicPr>
          <p:cNvPr id="8" name="Image 1" descr="preencoded.png"/>
          <p:cNvPicPr>
            <a:picLocks noChangeAspect="1"/>
          </p:cNvPicPr>
          <p:nvPr/>
        </p:nvPicPr>
        <p:blipFill>
          <a:blip r:embed="rId4"/>
          <a:stretch>
            <a:fillRect/>
          </a:stretch>
        </p:blipFill>
        <p:spPr>
          <a:xfrm>
            <a:off x="5302032" y="3345061"/>
            <a:ext cx="340162" cy="425291"/>
          </a:xfrm>
          <a:prstGeom prst="rect">
            <a:avLst/>
          </a:prstGeom>
        </p:spPr>
      </p:pic>
      <p:sp>
        <p:nvSpPr>
          <p:cNvPr id="9" name="Text 5"/>
          <p:cNvSpPr/>
          <p:nvPr/>
        </p:nvSpPr>
        <p:spPr>
          <a:xfrm>
            <a:off x="5954078" y="3302556"/>
            <a:ext cx="2911673"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User Management</a:t>
            </a:r>
            <a:endParaRPr lang="en-US" sz="2200" dirty="0"/>
          </a:p>
        </p:txBody>
      </p:sp>
      <p:sp>
        <p:nvSpPr>
          <p:cNvPr id="10" name="Text 6"/>
          <p:cNvSpPr/>
          <p:nvPr/>
        </p:nvSpPr>
        <p:spPr>
          <a:xfrm>
            <a:off x="5954078" y="3792974"/>
            <a:ext cx="3459242"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Handle memberships and roles</a:t>
            </a:r>
            <a:endParaRPr lang="en-US" sz="1750" dirty="0"/>
          </a:p>
        </p:txBody>
      </p:sp>
      <p:sp>
        <p:nvSpPr>
          <p:cNvPr id="11" name="Shape 7"/>
          <p:cNvSpPr/>
          <p:nvPr/>
        </p:nvSpPr>
        <p:spPr>
          <a:xfrm>
            <a:off x="9640133" y="3302556"/>
            <a:ext cx="510302" cy="510302"/>
          </a:xfrm>
          <a:prstGeom prst="roundRect">
            <a:avLst>
              <a:gd name="adj" fmla="val 18669"/>
            </a:avLst>
          </a:prstGeom>
          <a:solidFill>
            <a:srgbClr val="DDEEE6"/>
          </a:solidFill>
          <a:ln w="7620">
            <a:solidFill>
              <a:srgbClr val="C3D4CC"/>
            </a:solidFill>
            <a:prstDash val="solid"/>
          </a:ln>
        </p:spPr>
      </p:sp>
      <p:pic>
        <p:nvPicPr>
          <p:cNvPr id="12" name="Image 2" descr="preencoded.png"/>
          <p:cNvPicPr>
            <a:picLocks noChangeAspect="1"/>
          </p:cNvPicPr>
          <p:nvPr/>
        </p:nvPicPr>
        <p:blipFill>
          <a:blip r:embed="rId5"/>
          <a:stretch>
            <a:fillRect/>
          </a:stretch>
        </p:blipFill>
        <p:spPr>
          <a:xfrm>
            <a:off x="9725204" y="3345061"/>
            <a:ext cx="340162" cy="425291"/>
          </a:xfrm>
          <a:prstGeom prst="rect">
            <a:avLst/>
          </a:prstGeom>
        </p:spPr>
      </p:pic>
      <p:sp>
        <p:nvSpPr>
          <p:cNvPr id="13" name="Text 8"/>
          <p:cNvSpPr/>
          <p:nvPr/>
        </p:nvSpPr>
        <p:spPr>
          <a:xfrm>
            <a:off x="10377249" y="330255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Borrowing/</a:t>
            </a:r>
            <a:endParaRPr lang="en-US" sz="2200" dirty="0"/>
          </a:p>
        </p:txBody>
      </p:sp>
      <p:sp>
        <p:nvSpPr>
          <p:cNvPr id="14" name="Text 9"/>
          <p:cNvSpPr/>
          <p:nvPr/>
        </p:nvSpPr>
        <p:spPr>
          <a:xfrm>
            <a:off x="10377249" y="379297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Returning</a:t>
            </a:r>
            <a:endParaRPr lang="en-US" sz="2200" dirty="0"/>
          </a:p>
        </p:txBody>
      </p:sp>
      <p:sp>
        <p:nvSpPr>
          <p:cNvPr id="15" name="Text 10"/>
          <p:cNvSpPr/>
          <p:nvPr/>
        </p:nvSpPr>
        <p:spPr>
          <a:xfrm>
            <a:off x="10377249" y="4283393"/>
            <a:ext cx="3459242"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Track loans and book returns efficiently</a:t>
            </a:r>
            <a:endParaRPr lang="en-US" sz="1750" dirty="0"/>
          </a:p>
        </p:txBody>
      </p:sp>
      <p:sp>
        <p:nvSpPr>
          <p:cNvPr id="16" name="Shape 11"/>
          <p:cNvSpPr/>
          <p:nvPr/>
        </p:nvSpPr>
        <p:spPr>
          <a:xfrm>
            <a:off x="793790" y="5491163"/>
            <a:ext cx="510302" cy="510302"/>
          </a:xfrm>
          <a:prstGeom prst="roundRect">
            <a:avLst>
              <a:gd name="adj" fmla="val 18669"/>
            </a:avLst>
          </a:prstGeom>
          <a:solidFill>
            <a:srgbClr val="DDEEE6"/>
          </a:solidFill>
          <a:ln w="7620">
            <a:solidFill>
              <a:srgbClr val="C3D4CC"/>
            </a:solidFill>
            <a:prstDash val="solid"/>
          </a:ln>
        </p:spPr>
      </p:sp>
      <p:pic>
        <p:nvPicPr>
          <p:cNvPr id="17" name="Image 3" descr="preencoded.png"/>
          <p:cNvPicPr>
            <a:picLocks noChangeAspect="1"/>
          </p:cNvPicPr>
          <p:nvPr/>
        </p:nvPicPr>
        <p:blipFill>
          <a:blip r:embed="rId6"/>
          <a:stretch>
            <a:fillRect/>
          </a:stretch>
        </p:blipFill>
        <p:spPr>
          <a:xfrm>
            <a:off x="878860" y="5533668"/>
            <a:ext cx="340162" cy="425291"/>
          </a:xfrm>
          <a:prstGeom prst="rect">
            <a:avLst/>
          </a:prstGeom>
        </p:spPr>
      </p:pic>
      <p:sp>
        <p:nvSpPr>
          <p:cNvPr id="18" name="Text 12"/>
          <p:cNvSpPr/>
          <p:nvPr/>
        </p:nvSpPr>
        <p:spPr>
          <a:xfrm>
            <a:off x="1530906" y="5491163"/>
            <a:ext cx="28708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Fine Management</a:t>
            </a:r>
            <a:endParaRPr lang="en-US" sz="2200" dirty="0"/>
          </a:p>
        </p:txBody>
      </p:sp>
      <p:sp>
        <p:nvSpPr>
          <p:cNvPr id="19" name="Text 13"/>
          <p:cNvSpPr/>
          <p:nvPr/>
        </p:nvSpPr>
        <p:spPr>
          <a:xfrm>
            <a:off x="1530906" y="5981581"/>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Calculate and manage penalties</a:t>
            </a:r>
            <a:endParaRPr lang="en-US" sz="1750" dirty="0"/>
          </a:p>
        </p:txBody>
      </p:sp>
      <p:sp>
        <p:nvSpPr>
          <p:cNvPr id="20" name="Shape 14"/>
          <p:cNvSpPr/>
          <p:nvPr/>
        </p:nvSpPr>
        <p:spPr>
          <a:xfrm>
            <a:off x="7428667" y="5491163"/>
            <a:ext cx="510302" cy="510302"/>
          </a:xfrm>
          <a:prstGeom prst="roundRect">
            <a:avLst>
              <a:gd name="adj" fmla="val 18669"/>
            </a:avLst>
          </a:prstGeom>
          <a:solidFill>
            <a:srgbClr val="DDEEE6"/>
          </a:solidFill>
          <a:ln w="7620">
            <a:solidFill>
              <a:srgbClr val="C3D4CC"/>
            </a:solidFill>
            <a:prstDash val="solid"/>
          </a:ln>
        </p:spPr>
      </p:sp>
      <p:pic>
        <p:nvPicPr>
          <p:cNvPr id="21" name="Image 4" descr="preencoded.png"/>
          <p:cNvPicPr>
            <a:picLocks noChangeAspect="1"/>
          </p:cNvPicPr>
          <p:nvPr/>
        </p:nvPicPr>
        <p:blipFill>
          <a:blip r:embed="rId7"/>
          <a:stretch>
            <a:fillRect/>
          </a:stretch>
        </p:blipFill>
        <p:spPr>
          <a:xfrm>
            <a:off x="7513737" y="5533668"/>
            <a:ext cx="340162" cy="425291"/>
          </a:xfrm>
          <a:prstGeom prst="rect">
            <a:avLst/>
          </a:prstGeom>
        </p:spPr>
      </p:pic>
      <p:sp>
        <p:nvSpPr>
          <p:cNvPr id="22" name="Text 15"/>
          <p:cNvSpPr/>
          <p:nvPr/>
        </p:nvSpPr>
        <p:spPr>
          <a:xfrm>
            <a:off x="8165783" y="549116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E4E"/>
                </a:solidFill>
                <a:latin typeface="Syne Bold" pitchFamily="34" charset="0"/>
                <a:ea typeface="Syne Bold" pitchFamily="34" charset="-122"/>
                <a:cs typeface="Syne Bold" pitchFamily="34" charset="-120"/>
              </a:rPr>
              <a:t>Reporting</a:t>
            </a:r>
            <a:endParaRPr lang="en-US" sz="2200" dirty="0"/>
          </a:p>
        </p:txBody>
      </p:sp>
      <p:sp>
        <p:nvSpPr>
          <p:cNvPr id="23" name="Text 16"/>
          <p:cNvSpPr/>
          <p:nvPr/>
        </p:nvSpPr>
        <p:spPr>
          <a:xfrm>
            <a:off x="8165783" y="5981581"/>
            <a:ext cx="5670947" cy="362903"/>
          </a:xfrm>
          <a:prstGeom prst="rect">
            <a:avLst/>
          </a:prstGeom>
          <a:noFill/>
          <a:ln/>
        </p:spPr>
        <p:txBody>
          <a:bodyPr wrap="non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Generate usage and issue reports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544247"/>
            <a:ext cx="945773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Non-Functional Requirements</a:t>
            </a:r>
            <a:endParaRPr lang="en-US" sz="4450" dirty="0"/>
          </a:p>
        </p:txBody>
      </p:sp>
      <p:sp>
        <p:nvSpPr>
          <p:cNvPr id="3" name="Text 1"/>
          <p:cNvSpPr/>
          <p:nvPr/>
        </p:nvSpPr>
        <p:spPr>
          <a:xfrm>
            <a:off x="793790" y="3820001"/>
            <a:ext cx="2845594" cy="708660"/>
          </a:xfrm>
          <a:prstGeom prst="rect">
            <a:avLst/>
          </a:prstGeom>
          <a:noFill/>
          <a:ln/>
        </p:spPr>
        <p:txBody>
          <a:bodyPr wrap="squar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Performance &amp; Reliability</a:t>
            </a:r>
            <a:endParaRPr lang="en-US" sz="2200" dirty="0"/>
          </a:p>
        </p:txBody>
      </p:sp>
      <p:sp>
        <p:nvSpPr>
          <p:cNvPr id="4" name="Text 2"/>
          <p:cNvSpPr/>
          <p:nvPr/>
        </p:nvSpPr>
        <p:spPr>
          <a:xfrm>
            <a:off x="793790" y="4755475"/>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Fast response times and uptime guarantee</a:t>
            </a:r>
            <a:endParaRPr lang="en-US" sz="1750" dirty="0"/>
          </a:p>
        </p:txBody>
      </p:sp>
      <p:sp>
        <p:nvSpPr>
          <p:cNvPr id="5" name="Text 3"/>
          <p:cNvSpPr/>
          <p:nvPr/>
        </p:nvSpPr>
        <p:spPr>
          <a:xfrm>
            <a:off x="4200406" y="382000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Usability</a:t>
            </a:r>
            <a:endParaRPr lang="en-US" sz="2200" dirty="0"/>
          </a:p>
        </p:txBody>
      </p:sp>
      <p:sp>
        <p:nvSpPr>
          <p:cNvPr id="6" name="Text 4"/>
          <p:cNvSpPr/>
          <p:nvPr/>
        </p:nvSpPr>
        <p:spPr>
          <a:xfrm>
            <a:off x="4200406" y="4401145"/>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Intuitive interface for admins and users</a:t>
            </a:r>
            <a:endParaRPr lang="en-US" sz="1750" dirty="0"/>
          </a:p>
        </p:txBody>
      </p:sp>
      <p:sp>
        <p:nvSpPr>
          <p:cNvPr id="7" name="Text 5"/>
          <p:cNvSpPr/>
          <p:nvPr/>
        </p:nvSpPr>
        <p:spPr>
          <a:xfrm>
            <a:off x="7607022" y="3820001"/>
            <a:ext cx="2845594" cy="708660"/>
          </a:xfrm>
          <a:prstGeom prst="rect">
            <a:avLst/>
          </a:prstGeom>
          <a:noFill/>
          <a:ln/>
        </p:spPr>
        <p:txBody>
          <a:bodyPr wrap="squar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Security &amp; Scalability</a:t>
            </a:r>
            <a:endParaRPr lang="en-US" sz="2200" dirty="0"/>
          </a:p>
        </p:txBody>
      </p:sp>
      <p:sp>
        <p:nvSpPr>
          <p:cNvPr id="8" name="Text 6"/>
          <p:cNvSpPr/>
          <p:nvPr/>
        </p:nvSpPr>
        <p:spPr>
          <a:xfrm>
            <a:off x="7607022" y="4755475"/>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Protect data, support growing user base</a:t>
            </a:r>
            <a:endParaRPr lang="en-US" sz="1750" dirty="0"/>
          </a:p>
        </p:txBody>
      </p:sp>
      <p:sp>
        <p:nvSpPr>
          <p:cNvPr id="9" name="Text 7"/>
          <p:cNvSpPr/>
          <p:nvPr/>
        </p:nvSpPr>
        <p:spPr>
          <a:xfrm>
            <a:off x="11013638" y="382000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33939"/>
                </a:solidFill>
                <a:latin typeface="Syne Bold" pitchFamily="34" charset="0"/>
                <a:ea typeface="Syne Bold" pitchFamily="34" charset="-122"/>
                <a:cs typeface="Syne Bold" pitchFamily="34" charset="-120"/>
              </a:rPr>
              <a:t>Maintainability</a:t>
            </a:r>
            <a:endParaRPr lang="en-US" sz="2200" dirty="0"/>
          </a:p>
        </p:txBody>
      </p:sp>
      <p:sp>
        <p:nvSpPr>
          <p:cNvPr id="10" name="Text 8"/>
          <p:cNvSpPr/>
          <p:nvPr/>
        </p:nvSpPr>
        <p:spPr>
          <a:xfrm>
            <a:off x="11013638" y="4401145"/>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Simple updates and bug fixes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6526" y="610195"/>
            <a:ext cx="5547360" cy="693301"/>
          </a:xfrm>
          <a:prstGeom prst="rect">
            <a:avLst/>
          </a:prstGeom>
          <a:noFill/>
          <a:ln/>
        </p:spPr>
        <p:txBody>
          <a:bodyPr wrap="none" lIns="0" tIns="0" rIns="0" bIns="0" rtlCol="0" anchor="t"/>
          <a:lstStyle/>
          <a:p>
            <a:pPr marL="0" indent="0" algn="l">
              <a:lnSpc>
                <a:spcPts val="5450"/>
              </a:lnSpc>
              <a:buNone/>
            </a:pPr>
            <a:r>
              <a:rPr lang="en-US" sz="4350" b="1" dirty="0">
                <a:solidFill>
                  <a:srgbClr val="233939"/>
                </a:solidFill>
                <a:latin typeface="Syne Bold" pitchFamily="34" charset="0"/>
                <a:ea typeface="Syne Bold" pitchFamily="34" charset="-122"/>
                <a:cs typeface="Syne Bold" pitchFamily="34" charset="-120"/>
              </a:rPr>
              <a:t>DFD Diagram</a:t>
            </a:r>
            <a:endParaRPr lang="en-US" sz="4350" dirty="0"/>
          </a:p>
        </p:txBody>
      </p:sp>
      <p:pic>
        <p:nvPicPr>
          <p:cNvPr id="3" name="Image 0" descr="preencoded.png"/>
          <p:cNvPicPr>
            <a:picLocks noChangeAspect="1"/>
          </p:cNvPicPr>
          <p:nvPr/>
        </p:nvPicPr>
        <p:blipFill>
          <a:blip r:embed="rId3"/>
          <a:stretch>
            <a:fillRect/>
          </a:stretch>
        </p:blipFill>
        <p:spPr>
          <a:xfrm>
            <a:off x="776526" y="1885831"/>
            <a:ext cx="4943356" cy="3226594"/>
          </a:xfrm>
          <a:prstGeom prst="rect">
            <a:avLst/>
          </a:prstGeom>
        </p:spPr>
      </p:pic>
      <p:sp>
        <p:nvSpPr>
          <p:cNvPr id="4" name="Text 1"/>
          <p:cNvSpPr/>
          <p:nvPr/>
        </p:nvSpPr>
        <p:spPr>
          <a:xfrm>
            <a:off x="776526" y="5361980"/>
            <a:ext cx="3328392" cy="416123"/>
          </a:xfrm>
          <a:prstGeom prst="rect">
            <a:avLst/>
          </a:prstGeom>
          <a:noFill/>
          <a:ln/>
        </p:spPr>
        <p:txBody>
          <a:bodyPr wrap="none" lIns="0" tIns="0" rIns="0" bIns="0" rtlCol="0" anchor="t"/>
          <a:lstStyle/>
          <a:p>
            <a:pPr marL="0" indent="0" algn="l">
              <a:lnSpc>
                <a:spcPts val="3250"/>
              </a:lnSpc>
              <a:buNone/>
            </a:pPr>
            <a:r>
              <a:rPr lang="en-US" sz="2600" b="1" dirty="0">
                <a:solidFill>
                  <a:srgbClr val="233939"/>
                </a:solidFill>
                <a:latin typeface="Syne Bold" pitchFamily="34" charset="0"/>
                <a:ea typeface="Syne Bold" pitchFamily="34" charset="-122"/>
                <a:cs typeface="Syne Bold" pitchFamily="34" charset="-120"/>
              </a:rPr>
              <a:t>Level - O</a:t>
            </a:r>
            <a:endParaRPr lang="en-US" sz="2600" dirty="0"/>
          </a:p>
        </p:txBody>
      </p:sp>
      <p:sp>
        <p:nvSpPr>
          <p:cNvPr id="5" name="Text 2"/>
          <p:cNvSpPr/>
          <p:nvPr/>
        </p:nvSpPr>
        <p:spPr>
          <a:xfrm>
            <a:off x="776526" y="5999917"/>
            <a:ext cx="5995630" cy="1420178"/>
          </a:xfrm>
          <a:prstGeom prst="rect">
            <a:avLst/>
          </a:prstGeom>
          <a:noFill/>
          <a:ln/>
        </p:spPr>
        <p:txBody>
          <a:bodyPr wrap="squar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The Level 0 DFD provides a high-level overview of the entire Library Management System as a single process. It illustrates how the system interacts with external entities such as </a:t>
            </a:r>
            <a:r>
              <a:rPr lang="en-US" sz="1700" b="1" dirty="0">
                <a:solidFill>
                  <a:srgbClr val="3B4E4E"/>
                </a:solidFill>
                <a:latin typeface="Overpass Light" pitchFamily="34" charset="0"/>
                <a:ea typeface="Overpass Light" pitchFamily="34" charset="-122"/>
                <a:cs typeface="Overpass Light" pitchFamily="34" charset="-120"/>
              </a:rPr>
              <a:t>Admin</a:t>
            </a:r>
            <a:r>
              <a:rPr lang="en-US" sz="1700" dirty="0">
                <a:solidFill>
                  <a:srgbClr val="3B4E4E"/>
                </a:solidFill>
                <a:latin typeface="Overpass Light" pitchFamily="34" charset="0"/>
                <a:ea typeface="Overpass Light" pitchFamily="34" charset="-122"/>
                <a:cs typeface="Overpass Light" pitchFamily="34" charset="-120"/>
              </a:rPr>
              <a:t> and </a:t>
            </a:r>
            <a:r>
              <a:rPr lang="en-US" sz="1700" b="1" dirty="0">
                <a:solidFill>
                  <a:srgbClr val="3B4E4E"/>
                </a:solidFill>
                <a:latin typeface="Overpass Light" pitchFamily="34" charset="0"/>
                <a:ea typeface="Overpass Light" pitchFamily="34" charset="-122"/>
                <a:cs typeface="Overpass Light" pitchFamily="34" charset="-120"/>
              </a:rPr>
              <a:t>Student</a:t>
            </a:r>
            <a:r>
              <a:rPr lang="en-US" sz="1700" dirty="0">
                <a:solidFill>
                  <a:srgbClr val="3B4E4E"/>
                </a:solidFill>
                <a:latin typeface="Overpass Light" pitchFamily="34" charset="0"/>
                <a:ea typeface="Overpass Light" pitchFamily="34" charset="-122"/>
                <a:cs typeface="Overpass Light" pitchFamily="34" charset="-120"/>
              </a:rPr>
              <a:t>.</a:t>
            </a:r>
            <a:endParaRPr lang="en-US" sz="1700" dirty="0"/>
          </a:p>
        </p:txBody>
      </p:sp>
      <p:pic>
        <p:nvPicPr>
          <p:cNvPr id="6" name="Image 1" descr="preencoded.png"/>
          <p:cNvPicPr>
            <a:picLocks noChangeAspect="1"/>
          </p:cNvPicPr>
          <p:nvPr/>
        </p:nvPicPr>
        <p:blipFill>
          <a:blip r:embed="rId4"/>
          <a:stretch>
            <a:fillRect/>
          </a:stretch>
        </p:blipFill>
        <p:spPr>
          <a:xfrm>
            <a:off x="7321034" y="1885831"/>
            <a:ext cx="4968002" cy="2746058"/>
          </a:xfrm>
          <a:prstGeom prst="rect">
            <a:avLst/>
          </a:prstGeom>
        </p:spPr>
      </p:pic>
      <p:sp>
        <p:nvSpPr>
          <p:cNvPr id="7" name="Text 3"/>
          <p:cNvSpPr/>
          <p:nvPr/>
        </p:nvSpPr>
        <p:spPr>
          <a:xfrm>
            <a:off x="7321034" y="4881443"/>
            <a:ext cx="3328392" cy="416123"/>
          </a:xfrm>
          <a:prstGeom prst="rect">
            <a:avLst/>
          </a:prstGeom>
          <a:noFill/>
          <a:ln/>
        </p:spPr>
        <p:txBody>
          <a:bodyPr wrap="none" lIns="0" tIns="0" rIns="0" bIns="0" rtlCol="0" anchor="t"/>
          <a:lstStyle/>
          <a:p>
            <a:pPr marL="0" indent="0" algn="l">
              <a:lnSpc>
                <a:spcPts val="3250"/>
              </a:lnSpc>
              <a:buNone/>
            </a:pPr>
            <a:r>
              <a:rPr lang="en-US" sz="2600" b="1" dirty="0">
                <a:solidFill>
                  <a:srgbClr val="233939"/>
                </a:solidFill>
                <a:latin typeface="Syne Bold" pitchFamily="34" charset="0"/>
                <a:ea typeface="Syne Bold" pitchFamily="34" charset="-122"/>
                <a:cs typeface="Syne Bold" pitchFamily="34" charset="-120"/>
              </a:rPr>
              <a:t>Level - I</a:t>
            </a:r>
            <a:endParaRPr lang="en-US" sz="2600" dirty="0"/>
          </a:p>
        </p:txBody>
      </p:sp>
      <p:sp>
        <p:nvSpPr>
          <p:cNvPr id="8" name="Text 4"/>
          <p:cNvSpPr/>
          <p:nvPr/>
        </p:nvSpPr>
        <p:spPr>
          <a:xfrm>
            <a:off x="7321034" y="5519380"/>
            <a:ext cx="6540341" cy="710089"/>
          </a:xfrm>
          <a:prstGeom prst="rect">
            <a:avLst/>
          </a:prstGeom>
          <a:noFill/>
          <a:ln/>
        </p:spPr>
        <p:txBody>
          <a:bodyPr wrap="squar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The Level 1 DFD breaks down the main system into sub-processes that show more detailed functionality.</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1049" y="605790"/>
            <a:ext cx="7488555" cy="688419"/>
          </a:xfrm>
          <a:prstGeom prst="rect">
            <a:avLst/>
          </a:prstGeom>
          <a:noFill/>
          <a:ln/>
        </p:spPr>
        <p:txBody>
          <a:bodyPr wrap="none" lIns="0" tIns="0" rIns="0" bIns="0" rtlCol="0" anchor="t"/>
          <a:lstStyle/>
          <a:p>
            <a:pPr marL="0" indent="0" algn="l">
              <a:lnSpc>
                <a:spcPts val="5400"/>
              </a:lnSpc>
              <a:buNone/>
            </a:pPr>
            <a:r>
              <a:rPr lang="en-US" sz="4300" b="1" dirty="0">
                <a:solidFill>
                  <a:srgbClr val="233939"/>
                </a:solidFill>
                <a:latin typeface="Syne Bold" pitchFamily="34" charset="0"/>
                <a:ea typeface="Syne Bold" pitchFamily="34" charset="-122"/>
                <a:cs typeface="Syne Bold" pitchFamily="34" charset="-120"/>
              </a:rPr>
              <a:t>Class &amp; Object Diagrams</a:t>
            </a:r>
            <a:endParaRPr lang="en-US" sz="4300" dirty="0"/>
          </a:p>
        </p:txBody>
      </p:sp>
      <p:pic>
        <p:nvPicPr>
          <p:cNvPr id="3" name="Image 0" descr="preencoded.png"/>
          <p:cNvPicPr>
            <a:picLocks noChangeAspect="1"/>
          </p:cNvPicPr>
          <p:nvPr/>
        </p:nvPicPr>
        <p:blipFill>
          <a:blip r:embed="rId3"/>
          <a:stretch>
            <a:fillRect/>
          </a:stretch>
        </p:blipFill>
        <p:spPr>
          <a:xfrm>
            <a:off x="771049" y="1872377"/>
            <a:ext cx="6275427" cy="3741420"/>
          </a:xfrm>
          <a:prstGeom prst="rect">
            <a:avLst/>
          </a:prstGeom>
        </p:spPr>
      </p:pic>
      <p:sp>
        <p:nvSpPr>
          <p:cNvPr id="4" name="Text 1"/>
          <p:cNvSpPr/>
          <p:nvPr/>
        </p:nvSpPr>
        <p:spPr>
          <a:xfrm>
            <a:off x="771049" y="5861566"/>
            <a:ext cx="3304461" cy="412909"/>
          </a:xfrm>
          <a:prstGeom prst="rect">
            <a:avLst/>
          </a:prstGeom>
          <a:noFill/>
          <a:ln/>
        </p:spPr>
        <p:txBody>
          <a:bodyPr wrap="none" lIns="0" tIns="0" rIns="0" bIns="0" rtlCol="0" anchor="t"/>
          <a:lstStyle/>
          <a:p>
            <a:pPr marL="0" indent="0" algn="l">
              <a:lnSpc>
                <a:spcPts val="3250"/>
              </a:lnSpc>
              <a:buNone/>
            </a:pPr>
            <a:r>
              <a:rPr lang="en-US" sz="2600" b="1" dirty="0">
                <a:solidFill>
                  <a:srgbClr val="233939"/>
                </a:solidFill>
                <a:latin typeface="Syne Bold" pitchFamily="34" charset="0"/>
                <a:ea typeface="Syne Bold" pitchFamily="34" charset="-122"/>
                <a:cs typeface="Syne Bold" pitchFamily="34" charset="-120"/>
              </a:rPr>
              <a:t>Class Diagram</a:t>
            </a:r>
            <a:endParaRPr lang="en-US" sz="2600" dirty="0"/>
          </a:p>
        </p:txBody>
      </p:sp>
      <p:sp>
        <p:nvSpPr>
          <p:cNvPr id="5" name="Text 2"/>
          <p:cNvSpPr/>
          <p:nvPr/>
        </p:nvSpPr>
        <p:spPr>
          <a:xfrm>
            <a:off x="771049" y="6494740"/>
            <a:ext cx="6275427" cy="1057275"/>
          </a:xfrm>
          <a:prstGeom prst="rect">
            <a:avLst/>
          </a:prstGeom>
          <a:noFill/>
          <a:ln/>
        </p:spPr>
        <p:txBody>
          <a:bodyPr wrap="squar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The class diagram represents the </a:t>
            </a:r>
            <a:r>
              <a:rPr lang="en-US" sz="1700" b="1" dirty="0">
                <a:solidFill>
                  <a:srgbClr val="3B4E4E"/>
                </a:solidFill>
                <a:latin typeface="Overpass Light" pitchFamily="34" charset="0"/>
                <a:ea typeface="Overpass Light" pitchFamily="34" charset="-122"/>
                <a:cs typeface="Overpass Light" pitchFamily="34" charset="-120"/>
              </a:rPr>
              <a:t>static structure</a:t>
            </a:r>
            <a:r>
              <a:rPr lang="en-US" sz="1700" dirty="0">
                <a:solidFill>
                  <a:srgbClr val="3B4E4E"/>
                </a:solidFill>
                <a:latin typeface="Overpass Light" pitchFamily="34" charset="0"/>
                <a:ea typeface="Overpass Light" pitchFamily="34" charset="-122"/>
                <a:cs typeface="Overpass Light" pitchFamily="34" charset="-120"/>
              </a:rPr>
              <a:t> of the Library Management System by showcasing the key classes, their attributes, methods, and the relationships among them.</a:t>
            </a:r>
            <a:endParaRPr lang="en-US" sz="1700" dirty="0"/>
          </a:p>
        </p:txBody>
      </p:sp>
      <p:pic>
        <p:nvPicPr>
          <p:cNvPr id="6" name="Image 1" descr="preencoded.png"/>
          <p:cNvPicPr>
            <a:picLocks noChangeAspect="1"/>
          </p:cNvPicPr>
          <p:nvPr/>
        </p:nvPicPr>
        <p:blipFill>
          <a:blip r:embed="rId4"/>
          <a:stretch>
            <a:fillRect/>
          </a:stretch>
        </p:blipFill>
        <p:spPr>
          <a:xfrm>
            <a:off x="7591544" y="1872377"/>
            <a:ext cx="6275427" cy="3039547"/>
          </a:xfrm>
          <a:prstGeom prst="rect">
            <a:avLst/>
          </a:prstGeom>
        </p:spPr>
      </p:pic>
      <p:sp>
        <p:nvSpPr>
          <p:cNvPr id="7" name="Text 3"/>
          <p:cNvSpPr/>
          <p:nvPr/>
        </p:nvSpPr>
        <p:spPr>
          <a:xfrm>
            <a:off x="7591544" y="5159693"/>
            <a:ext cx="3304461" cy="412909"/>
          </a:xfrm>
          <a:prstGeom prst="rect">
            <a:avLst/>
          </a:prstGeom>
          <a:noFill/>
          <a:ln/>
        </p:spPr>
        <p:txBody>
          <a:bodyPr wrap="none" lIns="0" tIns="0" rIns="0" bIns="0" rtlCol="0" anchor="t"/>
          <a:lstStyle/>
          <a:p>
            <a:pPr marL="0" indent="0" algn="l">
              <a:lnSpc>
                <a:spcPts val="3250"/>
              </a:lnSpc>
              <a:buNone/>
            </a:pPr>
            <a:r>
              <a:rPr lang="en-US" sz="2600" b="1" dirty="0">
                <a:solidFill>
                  <a:srgbClr val="233939"/>
                </a:solidFill>
                <a:latin typeface="Syne Bold" pitchFamily="34" charset="0"/>
                <a:ea typeface="Syne Bold" pitchFamily="34" charset="-122"/>
                <a:cs typeface="Syne Bold" pitchFamily="34" charset="-120"/>
              </a:rPr>
              <a:t>Object Diagram</a:t>
            </a:r>
            <a:endParaRPr lang="en-US" sz="2600" dirty="0"/>
          </a:p>
        </p:txBody>
      </p:sp>
      <p:sp>
        <p:nvSpPr>
          <p:cNvPr id="8" name="Text 4"/>
          <p:cNvSpPr/>
          <p:nvPr/>
        </p:nvSpPr>
        <p:spPr>
          <a:xfrm>
            <a:off x="7591544" y="5792867"/>
            <a:ext cx="6275427" cy="1057275"/>
          </a:xfrm>
          <a:prstGeom prst="rect">
            <a:avLst/>
          </a:prstGeom>
          <a:noFill/>
          <a:ln/>
        </p:spPr>
        <p:txBody>
          <a:bodyPr wrap="square" lIns="0" tIns="0" rIns="0" bIns="0" rtlCol="0" anchor="t"/>
          <a:lstStyle/>
          <a:p>
            <a:pPr marL="0" indent="0" algn="l">
              <a:lnSpc>
                <a:spcPts val="2750"/>
              </a:lnSpc>
              <a:buNone/>
            </a:pPr>
            <a:r>
              <a:rPr lang="en-US" sz="1700" dirty="0">
                <a:solidFill>
                  <a:srgbClr val="3B4E4E"/>
                </a:solidFill>
                <a:latin typeface="Overpass Light" pitchFamily="34" charset="0"/>
                <a:ea typeface="Overpass Light" pitchFamily="34" charset="-122"/>
                <a:cs typeface="Overpass Light" pitchFamily="34" charset="-120"/>
              </a:rPr>
              <a:t>The object diagram provides a snapshot of the system at a specific point in time, representing real-world instances of the classes defined in the class diagram.</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62853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233939"/>
                </a:solidFill>
                <a:latin typeface="Syne Bold" pitchFamily="34" charset="0"/>
                <a:ea typeface="Syne Bold" pitchFamily="34" charset="-122"/>
                <a:cs typeface="Syne Bold" pitchFamily="34" charset="-120"/>
              </a:rPr>
              <a:t>ER Diagram</a:t>
            </a:r>
            <a:endParaRPr lang="en-US" sz="4450" dirty="0"/>
          </a:p>
        </p:txBody>
      </p:sp>
      <p:sp>
        <p:nvSpPr>
          <p:cNvPr id="3" name="Text 1"/>
          <p:cNvSpPr/>
          <p:nvPr/>
        </p:nvSpPr>
        <p:spPr>
          <a:xfrm>
            <a:off x="793790" y="2881551"/>
            <a:ext cx="5020985" cy="1814513"/>
          </a:xfrm>
          <a:prstGeom prst="rect">
            <a:avLst/>
          </a:prstGeom>
          <a:noFill/>
          <a:ln/>
        </p:spPr>
        <p:txBody>
          <a:bodyPr wrap="square" lIns="0" tIns="0" rIns="0" bIns="0" rtlCol="0" anchor="t"/>
          <a:lstStyle/>
          <a:p>
            <a:pPr marL="0" indent="0" algn="l">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The </a:t>
            </a:r>
            <a:r>
              <a:rPr lang="en-US" sz="1750" b="1" dirty="0">
                <a:solidFill>
                  <a:srgbClr val="3B4E4E"/>
                </a:solidFill>
                <a:latin typeface="Overpass Light" pitchFamily="34" charset="0"/>
                <a:ea typeface="Overpass Light" pitchFamily="34" charset="-122"/>
                <a:cs typeface="Overpass Light" pitchFamily="34" charset="-120"/>
              </a:rPr>
              <a:t>Entity-Relationship (ER) Diagram</a:t>
            </a:r>
            <a:r>
              <a:rPr lang="en-US" sz="1750" dirty="0">
                <a:solidFill>
                  <a:srgbClr val="3B4E4E"/>
                </a:solidFill>
                <a:latin typeface="Overpass Light" pitchFamily="34" charset="0"/>
                <a:ea typeface="Overpass Light" pitchFamily="34" charset="-122"/>
                <a:cs typeface="Overpass Light" pitchFamily="34" charset="-120"/>
              </a:rPr>
              <a:t> illustrates the logical structure of the database used in the Library Management System. It defines the </a:t>
            </a:r>
            <a:r>
              <a:rPr lang="en-US" sz="1750" b="1" dirty="0">
                <a:solidFill>
                  <a:srgbClr val="3B4E4E"/>
                </a:solidFill>
                <a:latin typeface="Overpass Light" pitchFamily="34" charset="0"/>
                <a:ea typeface="Overpass Light" pitchFamily="34" charset="-122"/>
                <a:cs typeface="Overpass Light" pitchFamily="34" charset="-120"/>
              </a:rPr>
              <a:t>entities</a:t>
            </a:r>
            <a:r>
              <a:rPr lang="en-US" sz="1750" dirty="0">
                <a:solidFill>
                  <a:srgbClr val="3B4E4E"/>
                </a:solidFill>
                <a:latin typeface="Overpass Light" pitchFamily="34" charset="0"/>
                <a:ea typeface="Overpass Light" pitchFamily="34" charset="-122"/>
                <a:cs typeface="Overpass Light" pitchFamily="34" charset="-120"/>
              </a:rPr>
              <a:t>, their </a:t>
            </a:r>
            <a:r>
              <a:rPr lang="en-US" sz="1750" b="1" dirty="0">
                <a:solidFill>
                  <a:srgbClr val="3B4E4E"/>
                </a:solidFill>
                <a:latin typeface="Overpass Light" pitchFamily="34" charset="0"/>
                <a:ea typeface="Overpass Light" pitchFamily="34" charset="-122"/>
                <a:cs typeface="Overpass Light" pitchFamily="34" charset="-120"/>
              </a:rPr>
              <a:t>attributes</a:t>
            </a:r>
            <a:r>
              <a:rPr lang="en-US" sz="1750" dirty="0">
                <a:solidFill>
                  <a:srgbClr val="3B4E4E"/>
                </a:solidFill>
                <a:latin typeface="Overpass Light" pitchFamily="34" charset="0"/>
                <a:ea typeface="Overpass Light" pitchFamily="34" charset="-122"/>
                <a:cs typeface="Overpass Light" pitchFamily="34" charset="-120"/>
              </a:rPr>
              <a:t>, and the </a:t>
            </a:r>
            <a:r>
              <a:rPr lang="en-US" sz="1750" b="1" dirty="0">
                <a:solidFill>
                  <a:srgbClr val="3B4E4E"/>
                </a:solidFill>
                <a:latin typeface="Overpass Light" pitchFamily="34" charset="0"/>
                <a:ea typeface="Overpass Light" pitchFamily="34" charset="-122"/>
                <a:cs typeface="Overpass Light" pitchFamily="34" charset="-120"/>
              </a:rPr>
              <a:t>relationships</a:t>
            </a:r>
            <a:r>
              <a:rPr lang="en-US" sz="1750" dirty="0">
                <a:solidFill>
                  <a:srgbClr val="3B4E4E"/>
                </a:solidFill>
                <a:latin typeface="Overpass Light" pitchFamily="34" charset="0"/>
                <a:ea typeface="Overpass Light" pitchFamily="34" charset="-122"/>
                <a:cs typeface="Overpass Light" pitchFamily="34" charset="-120"/>
              </a:rPr>
              <a:t> between them.</a:t>
            </a:r>
            <a:endParaRPr lang="en-US" sz="1750" dirty="0"/>
          </a:p>
        </p:txBody>
      </p:sp>
      <p:sp>
        <p:nvSpPr>
          <p:cNvPr id="4" name="Text 2"/>
          <p:cNvSpPr/>
          <p:nvPr/>
        </p:nvSpPr>
        <p:spPr>
          <a:xfrm>
            <a:off x="793790" y="4900136"/>
            <a:ext cx="5020985"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3"/>
          <p:cNvSpPr/>
          <p:nvPr/>
        </p:nvSpPr>
        <p:spPr>
          <a:xfrm>
            <a:off x="793790" y="5467112"/>
            <a:ext cx="5020985"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6" name="Text 4"/>
          <p:cNvSpPr/>
          <p:nvPr/>
        </p:nvSpPr>
        <p:spPr>
          <a:xfrm>
            <a:off x="793790" y="6034088"/>
            <a:ext cx="5020985"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7" name="Image 0" descr="preencoded.png"/>
          <p:cNvPicPr>
            <a:picLocks noChangeAspect="1"/>
          </p:cNvPicPr>
          <p:nvPr/>
        </p:nvPicPr>
        <p:blipFill>
          <a:blip r:embed="rId3"/>
          <a:stretch>
            <a:fillRect/>
          </a:stretch>
        </p:blipFill>
        <p:spPr>
          <a:xfrm>
            <a:off x="6375797" y="2932628"/>
            <a:ext cx="6086475" cy="262985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480</Words>
  <Application>Microsoft Office PowerPoint</Application>
  <PresentationFormat>Custom</PresentationFormat>
  <Paragraphs>96</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Algerian</vt:lpstr>
      <vt:lpstr>Overpass Light</vt:lpstr>
      <vt:lpstr>Arial</vt:lpstr>
      <vt:lpstr>Syne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Eswar Chintapalli</cp:lastModifiedBy>
  <cp:revision>3</cp:revision>
  <dcterms:created xsi:type="dcterms:W3CDTF">2025-04-20T22:56:58Z</dcterms:created>
  <dcterms:modified xsi:type="dcterms:W3CDTF">2025-07-21T18:15:27Z</dcterms:modified>
</cp:coreProperties>
</file>